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39"/>
  </p:notesMasterIdLst>
  <p:handoutMasterIdLst>
    <p:handoutMasterId r:id="rId40"/>
  </p:handoutMasterIdLst>
  <p:sldIdLst>
    <p:sldId id="256" r:id="rId2"/>
    <p:sldId id="322" r:id="rId3"/>
    <p:sldId id="327" r:id="rId4"/>
    <p:sldId id="332" r:id="rId5"/>
    <p:sldId id="346" r:id="rId6"/>
    <p:sldId id="323" r:id="rId7"/>
    <p:sldId id="347" r:id="rId8"/>
    <p:sldId id="348" r:id="rId9"/>
    <p:sldId id="333" r:id="rId10"/>
    <p:sldId id="325" r:id="rId11"/>
    <p:sldId id="350" r:id="rId12"/>
    <p:sldId id="359" r:id="rId13"/>
    <p:sldId id="360" r:id="rId14"/>
    <p:sldId id="361" r:id="rId15"/>
    <p:sldId id="362" r:id="rId16"/>
    <p:sldId id="363" r:id="rId17"/>
    <p:sldId id="364" r:id="rId18"/>
    <p:sldId id="365" r:id="rId19"/>
    <p:sldId id="366" r:id="rId20"/>
    <p:sldId id="370" r:id="rId21"/>
    <p:sldId id="371" r:id="rId22"/>
    <p:sldId id="367" r:id="rId23"/>
    <p:sldId id="368" r:id="rId24"/>
    <p:sldId id="372" r:id="rId25"/>
    <p:sldId id="373" r:id="rId26"/>
    <p:sldId id="374" r:id="rId27"/>
    <p:sldId id="375" r:id="rId28"/>
    <p:sldId id="376" r:id="rId29"/>
    <p:sldId id="377" r:id="rId30"/>
    <p:sldId id="326" r:id="rId31"/>
    <p:sldId id="329" r:id="rId32"/>
    <p:sldId id="340" r:id="rId33"/>
    <p:sldId id="355" r:id="rId34"/>
    <p:sldId id="335" r:id="rId35"/>
    <p:sldId id="378" r:id="rId36"/>
    <p:sldId id="380" r:id="rId37"/>
    <p:sldId id="379" r:id="rId38"/>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61" autoAdjust="0"/>
    <p:restoredTop sz="87909" autoAdjust="0"/>
  </p:normalViewPr>
  <p:slideViewPr>
    <p:cSldViewPr>
      <p:cViewPr varScale="1">
        <p:scale>
          <a:sx n="75" d="100"/>
          <a:sy n="75" d="100"/>
        </p:scale>
        <p:origin x="1450" y="1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2015-10-08</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2015-10-08</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Better explanations of how it is a single period and the first</a:t>
            </a:r>
            <a:r>
              <a:rPr lang="en-US" baseline="0" dirty="0" smtClean="0"/>
              <a:t> period</a:t>
            </a:r>
          </a:p>
          <a:p>
            <a:r>
              <a:rPr lang="en-US" baseline="0" dirty="0" smtClean="0"/>
              <a:t>Formally prove the 2 period predicate</a:t>
            </a:r>
          </a:p>
          <a:p>
            <a:r>
              <a:rPr lang="en-US" baseline="0" dirty="0" smtClean="0"/>
              <a:t>Business logic is complicated </a:t>
            </a:r>
          </a:p>
          <a:p>
            <a:r>
              <a:rPr lang="en-US" baseline="0" dirty="0" smtClean="0"/>
              <a:t>Timeline is difficult</a:t>
            </a:r>
          </a:p>
          <a:p>
            <a:r>
              <a:rPr lang="en-US" baseline="0" dirty="0" smtClean="0"/>
              <a:t>Improve the math : make it based on a period possibly or make it more explicit and concise?  Idk just make </a:t>
            </a:r>
            <a:r>
              <a:rPr lang="en-US" baseline="0" smtClean="0"/>
              <a:t>it better</a:t>
            </a:r>
            <a:endParaRPr lang="en-US"/>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formulas remove</a:t>
            </a:r>
            <a:r>
              <a:rPr lang="en-US" baseline="0" dirty="0" smtClean="0"/>
              <a:t> the need to explicitly incorporate TDMA into the system model when modeling/analyzing the system</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20</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how this priority</a:t>
            </a:r>
            <a:r>
              <a:rPr lang="en-US" baseline="0" dirty="0" smtClean="0"/>
              <a:t> relation can be implemented in real networks using DSCP or TC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30</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36</a:t>
            </a:fld>
            <a:endParaRPr lang="en-US"/>
          </a:p>
        </p:txBody>
      </p:sp>
    </p:spTree>
    <p:extLst>
      <p:ext uri="{BB962C8B-B14F-4D97-AF65-F5344CB8AC3E}">
        <p14:creationId xmlns:p14="http://schemas.microsoft.com/office/powerpoint/2010/main" val="594800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37</a:t>
            </a:fld>
            <a:endParaRPr lang="en-US"/>
          </a:p>
        </p:txBody>
      </p:sp>
    </p:spTree>
    <p:extLst>
      <p:ext uri="{BB962C8B-B14F-4D97-AF65-F5344CB8AC3E}">
        <p14:creationId xmlns:p14="http://schemas.microsoft.com/office/powerpoint/2010/main" val="426234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admittance test</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state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my paper here; say it’s been implemented &amp; measured with experiments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the results are analyzed</a:t>
            </a:r>
            <a:r>
              <a:rPr lang="en-US" baseline="0" dirty="0" smtClean="0"/>
              <a:t>, i.e. why they are different and what that means</a:t>
            </a:r>
          </a:p>
          <a:p>
            <a:endParaRPr lang="en-US" baseline="0" dirty="0" smtClean="0"/>
          </a:p>
          <a:p>
            <a:r>
              <a:rPr lang="en-US" baseline="0" dirty="0" smtClean="0"/>
              <a:t>Time of delay can’t be calculated for NC because it loses the connection between data and time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the remaining capacity of the system at the end of the </a:t>
            </a:r>
            <a:r>
              <a:rPr lang="en-US" dirty="0" err="1" smtClean="0"/>
              <a:t>hyperperiod</a:t>
            </a:r>
            <a:r>
              <a:rPr lang="en-US" dirty="0" smtClean="0"/>
              <a:t> is less than the amount of data in the buffer at the end of the period</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In</a:t>
            </a:r>
            <a:r>
              <a:rPr lang="en-US" baseline="0" dirty="0" smtClean="0"/>
              <a:t> addition to the period’s required traffic</a:t>
            </a:r>
            <a:endParaRPr lang="en-US" dirty="0" smtClean="0"/>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18</a:t>
            </a:fld>
            <a:endParaRPr lang="en-US"/>
          </a:p>
        </p:txBody>
      </p:sp>
    </p:spTree>
    <p:extLst>
      <p:ext uri="{BB962C8B-B14F-4D97-AF65-F5344CB8AC3E}">
        <p14:creationId xmlns:p14="http://schemas.microsoft.com/office/powerpoint/2010/main" val="677231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2015-10-08</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2015-10-08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2015-10-08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2015-10-08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2015-10-08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2015-10-08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2015-10-08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2015-10-08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2015-10-08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2015-10-08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2015-10-08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2015-10-08</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To address the issues described above, we have developed a network modeling paradigm similar to Network Calculus’ arrival curves and service curves,</a:t>
            </a:r>
            <a:r>
              <a:rPr lang="en-US" dirty="0"/>
              <a:t> </a:t>
            </a:r>
            <a:r>
              <a:rPr lang="en-US" dirty="0" smtClean="0"/>
              <a:t>called</a:t>
            </a:r>
            <a:r>
              <a:rPr lang="en-US" dirty="0"/>
              <a:t> </a:t>
            </a:r>
            <a:r>
              <a:rPr lang="en-US" b="1" i="1" dirty="0" smtClean="0"/>
              <a:t>P</a:t>
            </a:r>
            <a:r>
              <a:rPr lang="en-US" i="1" dirty="0" smtClean="0"/>
              <a:t>recise </a:t>
            </a:r>
            <a:r>
              <a:rPr lang="en-US" b="1" i="1" dirty="0" smtClean="0"/>
              <a:t>N</a:t>
            </a:r>
            <a:r>
              <a:rPr lang="en-US" i="1" dirty="0" smtClean="0"/>
              <a:t>etwork </a:t>
            </a:r>
            <a:r>
              <a:rPr lang="en-US" b="1" i="1" dirty="0" smtClean="0"/>
              <a:t>P</a:t>
            </a:r>
            <a:r>
              <a:rPr lang="en-US" i="1" dirty="0" smtClean="0"/>
              <a:t>erformance </a:t>
            </a:r>
            <a:r>
              <a:rPr lang="en-US" b="1" i="1" dirty="0" smtClean="0"/>
              <a:t>P</a:t>
            </a:r>
            <a:r>
              <a:rPr lang="en-US" i="1" dirty="0" smtClean="0"/>
              <a:t>rediction </a:t>
            </a:r>
            <a:r>
              <a:rPr lang="en-US" dirty="0" smtClean="0"/>
              <a:t>(</a:t>
            </a:r>
            <a:r>
              <a:rPr lang="en-US" b="1" dirty="0" smtClean="0"/>
              <a:t>PNP</a:t>
            </a:r>
            <a:r>
              <a:rPr lang="en-US" b="1" baseline="30000" dirty="0" smtClean="0"/>
              <a:t>2</a:t>
            </a:r>
            <a:r>
              <a:rPr lang="en-US" b="1" dirty="0" smtClean="0"/>
              <a:t>)</a:t>
            </a:r>
            <a:endParaRPr lang="en-US" b="1" dirty="0" smtClean="0"/>
          </a:p>
          <a:p>
            <a:r>
              <a:rPr lang="en-US" dirty="0" smtClean="0"/>
              <a:t>In contrast to Network Calculus, we precisely model the network traffic as a function of time, i.e. bits produced or serviced as functions of time</a:t>
            </a:r>
          </a:p>
          <a:p>
            <a:pPr lvl="1"/>
            <a:r>
              <a:rPr lang="en-US" dirty="0" smtClean="0"/>
              <a:t>Math/Algorithms are functionally the same</a:t>
            </a:r>
          </a:p>
          <a:p>
            <a:r>
              <a:rPr lang="en-US" dirty="0" smtClean="0"/>
              <a:t>Convolve</a:t>
            </a:r>
            <a:r>
              <a:rPr lang="en-US" dirty="0"/>
              <a:t> </a:t>
            </a:r>
            <a:r>
              <a:rPr lang="en-US" dirty="0" smtClean="0"/>
              <a:t>the</a:t>
            </a:r>
            <a:r>
              <a:rPr lang="en-US" dirty="0"/>
              <a:t> </a:t>
            </a:r>
            <a:r>
              <a:rPr lang="en-US" dirty="0" smtClean="0"/>
              <a:t>application</a:t>
            </a:r>
            <a:r>
              <a:rPr lang="en-US" dirty="0"/>
              <a:t> </a:t>
            </a:r>
            <a:r>
              <a:rPr lang="en-US" dirty="0" smtClean="0"/>
              <a:t>data</a:t>
            </a:r>
            <a:r>
              <a:rPr lang="en-US" dirty="0"/>
              <a:t> </a:t>
            </a:r>
            <a:r>
              <a:rPr lang="en-US" dirty="0" smtClean="0"/>
              <a:t>profile</a:t>
            </a:r>
            <a:r>
              <a:rPr lang="en-US" dirty="0"/>
              <a:t> </a:t>
            </a:r>
            <a:r>
              <a:rPr lang="en-US" dirty="0" smtClean="0"/>
              <a:t>with</a:t>
            </a:r>
            <a:r>
              <a:rPr lang="en-US" dirty="0"/>
              <a:t> </a:t>
            </a:r>
            <a:r>
              <a:rPr lang="en-US" dirty="0" smtClean="0"/>
              <a:t>the</a:t>
            </a:r>
            <a:r>
              <a:rPr lang="en-US" dirty="0"/>
              <a:t> </a:t>
            </a:r>
            <a:r>
              <a:rPr lang="en-US" dirty="0" smtClean="0"/>
              <a:t>system</a:t>
            </a:r>
            <a:r>
              <a:rPr lang="en-US" dirty="0"/>
              <a:t> </a:t>
            </a:r>
            <a:r>
              <a:rPr lang="en-US" dirty="0" smtClean="0"/>
              <a:t>network</a:t>
            </a:r>
            <a:r>
              <a:rPr lang="en-US" dirty="0"/>
              <a:t> </a:t>
            </a:r>
            <a:r>
              <a:rPr lang="en-US" dirty="0" smtClean="0"/>
              <a:t>service</a:t>
            </a:r>
            <a:r>
              <a:rPr lang="en-US" dirty="0"/>
              <a:t> </a:t>
            </a:r>
            <a:r>
              <a:rPr lang="en-US" dirty="0" smtClean="0"/>
              <a:t>profile</a:t>
            </a:r>
            <a:r>
              <a:rPr lang="en-US" dirty="0"/>
              <a:t> </a:t>
            </a:r>
            <a:r>
              <a:rPr lang="en-US" dirty="0" smtClean="0"/>
              <a:t>to</a:t>
            </a:r>
            <a:r>
              <a:rPr lang="en-US" dirty="0"/>
              <a:t> </a:t>
            </a:r>
            <a:r>
              <a:rPr lang="en-US" dirty="0" smtClean="0"/>
              <a:t>obtain</a:t>
            </a:r>
            <a:r>
              <a:rPr lang="en-US" dirty="0"/>
              <a:t> </a:t>
            </a:r>
            <a:r>
              <a:rPr lang="en-US" dirty="0" smtClean="0"/>
              <a:t>transmitted data profile</a:t>
            </a:r>
          </a:p>
          <a:p>
            <a:r>
              <a:rPr lang="en-US" dirty="0" smtClean="0"/>
              <a:t>Given :</a:t>
            </a:r>
          </a:p>
          <a:p>
            <a:pPr lvl="1"/>
            <a:r>
              <a:rPr lang="en-US" i="1" dirty="0" smtClean="0"/>
              <a:t>r[t]</a:t>
            </a:r>
            <a:r>
              <a:rPr lang="en-US" dirty="0"/>
              <a:t> </a:t>
            </a:r>
            <a:r>
              <a:rPr lang="en-US" dirty="0" smtClean="0"/>
              <a:t>:</a:t>
            </a:r>
            <a:r>
              <a:rPr lang="en-US" dirty="0"/>
              <a:t> </a:t>
            </a:r>
            <a:r>
              <a:rPr lang="en-US" dirty="0" smtClean="0"/>
              <a:t>application</a:t>
            </a:r>
            <a:r>
              <a:rPr lang="en-US" dirty="0"/>
              <a:t> </a:t>
            </a:r>
            <a:r>
              <a:rPr lang="en-US" dirty="0" smtClean="0"/>
              <a:t>data</a:t>
            </a:r>
            <a:r>
              <a:rPr lang="en-US" dirty="0"/>
              <a:t> </a:t>
            </a:r>
            <a:r>
              <a:rPr lang="en-US" dirty="0" smtClean="0"/>
              <a:t>profile</a:t>
            </a:r>
          </a:p>
          <a:p>
            <a:pPr lvl="1"/>
            <a:r>
              <a:rPr lang="en-US" i="1" dirty="0" smtClean="0"/>
              <a:t>p[t]</a:t>
            </a:r>
            <a:r>
              <a:rPr lang="en-US" dirty="0" smtClean="0"/>
              <a:t> : system link capacity profile</a:t>
            </a:r>
          </a:p>
          <a:p>
            <a:r>
              <a:rPr lang="en-US" dirty="0" smtClean="0"/>
              <a:t>We compute :</a:t>
            </a:r>
          </a:p>
          <a:p>
            <a:pPr lvl="1"/>
            <a:r>
              <a:rPr lang="en-US" i="1" dirty="0" smtClean="0"/>
              <a:t>l[t]</a:t>
            </a:r>
            <a:r>
              <a:rPr lang="en-US" dirty="0" smtClean="0"/>
              <a:t> : the link transmitted data profile</a:t>
            </a:r>
          </a:p>
          <a:p>
            <a:pPr lvl="1"/>
            <a:r>
              <a:rPr lang="en-US" dirty="0" smtClean="0"/>
              <a:t>Minimum buffer required</a:t>
            </a:r>
          </a:p>
          <a:p>
            <a:pPr lvl="1"/>
            <a:r>
              <a:rPr lang="en-US" dirty="0" smtClean="0"/>
              <a:t>Maximum buffering delay</a:t>
            </a:r>
            <a:endParaRPr lang="en-US" dirty="0"/>
          </a:p>
        </p:txBody>
      </p:sp>
      <p:pic>
        <p:nvPicPr>
          <p:cNvPr id="6" name="Picture 5"/>
          <p:cNvPicPr>
            <a:picLocks noChangeAspect="1"/>
          </p:cNvPicPr>
          <p:nvPr/>
        </p:nvPicPr>
        <p:blipFill>
          <a:blip r:embed="rId2"/>
          <a:stretch>
            <a:fillRect/>
          </a:stretch>
        </p:blipFill>
        <p:spPr>
          <a:xfrm>
            <a:off x="4776328" y="4093185"/>
            <a:ext cx="3635531" cy="181232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pic>
        <p:nvPicPr>
          <p:cNvPr id="4" name="Picture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946150" y="2012018"/>
            <a:ext cx="6446838" cy="3984901"/>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3306594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1189" y="2956966"/>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1" y="2956966"/>
            <a:ext cx="3367411"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1189"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6801"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3218250555"/>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(B)</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3218250555"/>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(B)</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a:t>
            </a:r>
            <a:r>
              <a:rPr lang="en-US" dirty="0" smtClean="0"/>
              <a:t>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43398" y="4121180"/>
            <a:ext cx="3429002"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398" y="1532194"/>
            <a:ext cx="3435062" cy="258898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3398" y="1536762"/>
            <a:ext cx="3429000" cy="258441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398" y="4121181"/>
            <a:ext cx="342900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6830" y="4186931"/>
            <a:ext cx="3510267"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564" y="1541262"/>
            <a:ext cx="3510267"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829" y="1541262"/>
            <a:ext cx="3510267"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564" y="4186931"/>
            <a:ext cx="3510267"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system, a repeating function</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system, a repeating function</a:t>
                </a:r>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from the system</a:t>
                </a:r>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0"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system 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system can transmit in a given period</a:t>
                </a:r>
                <a:r>
                  <a:rPr lang="en-US" dirty="0"/>
                  <a:t>;</a:t>
                </a:r>
                <a:r>
                  <a:rPr lang="en-US" dirty="0" smtClean="0"/>
                  <a:t> </a:t>
                </a:r>
                <a:r>
                  <a:rPr lang="en-US" dirty="0" smtClean="0"/>
                  <a:t>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system 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77500" lnSpcReduction="20000"/>
              </a:bodyPr>
              <a:lstStyle/>
              <a:p>
                <a:r>
                  <a:rPr lang="en-US" dirty="0" smtClean="0"/>
                  <a:t>Time Division Multiple Access (TDMA) is a Medium Access Control (MAC) protocol designed to minimize the number of packet collisions</a:t>
                </a:r>
              </a:p>
              <a:p>
                <a:pPr lvl="1"/>
                <a:r>
                  <a:rPr lang="en-US" dirty="0" smtClean="0"/>
                  <a:t>Allocates time slices to each transmitter during which only they are allowed to send</a:t>
                </a:r>
              </a:p>
              <a:p>
                <a:pPr lvl="1"/>
                <a:r>
                  <a:rPr lang="en-US" dirty="0" smtClean="0"/>
                  <a:t>The sequence of time slices repeats with a certain period</a:t>
                </a:r>
              </a:p>
              <a:p>
                <a:pPr lvl="1"/>
                <a:r>
                  <a:rPr lang="en-US" dirty="0" smtClean="0"/>
                  <a:t>MAC layer protocols can affect the performance of the application adversely and so must be taken into account when analyzing the system</a:t>
                </a:r>
              </a:p>
              <a:p>
                <a:r>
                  <a:rPr lang="en-US" dirty="0" smtClean="0"/>
                  <a:t>By integrating such low-level protocol behavior models into the system model, we can more precisely predict the performance of the applications on the system</a:t>
                </a:r>
              </a:p>
              <a:p>
                <a:r>
                  <a:rPr lang="en-US" dirty="0" smtClean="0"/>
                  <a:t>Given:</a:t>
                </a:r>
              </a:p>
              <a:p>
                <a:pPr lvl="1"/>
                <a14:m>
                  <m:oMath xmlns:m="http://schemas.openxmlformats.org/officeDocument/2006/math">
                    <m:r>
                      <a:rPr lang="en-US" b="0" i="1" smtClean="0">
                        <a:latin typeface="Cambria Math" panose="02040503050406030204" pitchFamily="18" charset="0"/>
                      </a:rPr>
                      <m:t>𝑇</m:t>
                    </m:r>
                  </m:oMath>
                </a14:m>
                <a:r>
                  <a:rPr lang="en-US" dirty="0" smtClean="0"/>
                  <a:t>: the period of the TDMA schedule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the duration of node </a:t>
                </a:r>
                <a14:m>
                  <m:oMath xmlns:m="http://schemas.openxmlformats.org/officeDocument/2006/math">
                    <m:r>
                      <a:rPr lang="en-US" b="0" i="1" smtClean="0">
                        <a:latin typeface="Cambria Math" panose="02040503050406030204" pitchFamily="18" charset="0"/>
                      </a:rPr>
                      <m:t>𝑛</m:t>
                    </m:r>
                  </m:oMath>
                </a14:m>
                <a:r>
                  <a:rPr lang="en-US" dirty="0" smtClean="0"/>
                  <a:t>’s TDMA slot</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oMath>
                </a14:m>
                <a:r>
                  <a:rPr lang="en-US" dirty="0" smtClean="0"/>
                  <a:t>: the bandwidth available to node </a:t>
                </a:r>
                <a14:m>
                  <m:oMath xmlns:m="http://schemas.openxmlformats.org/officeDocument/2006/math">
                    <m:r>
                      <a:rPr lang="en-US" b="0" i="1" smtClean="0">
                        <a:latin typeface="Cambria Math" panose="02040503050406030204" pitchFamily="18" charset="0"/>
                      </a:rPr>
                      <m:t>𝑛</m:t>
                    </m:r>
                  </m:oMath>
                </a14:m>
                <a:r>
                  <a:rPr lang="en-US" dirty="0" smtClean="0"/>
                  <a:t> during its slot</a:t>
                </a:r>
              </a:p>
              <a:p>
                <a:r>
                  <a:rPr lang="en-US" dirty="0" smtClean="0"/>
                  <a:t>We calculate: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r>
                  <a:rPr lang="en-US" dirty="0" smtClean="0"/>
                  <a:t>: the perceived bandwidth available to the node during the TDMA period</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the change in the predicted delay experienced by application traffic</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the change in the predicted buffer space required for the application</a:t>
                </a:r>
              </a:p>
              <a:p>
                <a:endParaRPr lang="en-US" dirty="0" smtClean="0"/>
              </a:p>
              <a:p>
                <a:pPr lvl="1"/>
                <a:endParaRPr lang="en-US" b="1"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1541" r="-7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a:t>
            </a:r>
            <a:r>
              <a:rPr lang="en-US" dirty="0" smtClean="0"/>
              <a:t>Systems</a:t>
            </a:r>
          </a:p>
          <a:p>
            <a:pPr lvl="2"/>
            <a:r>
              <a:rPr lang="en-US" dirty="0" smtClean="0"/>
              <a:t>Analysis of TDMA Scheduling</a:t>
            </a:r>
          </a:p>
          <a:p>
            <a:pPr lvl="2"/>
            <a:r>
              <a:rPr lang="en-US" dirty="0" smtClean="0"/>
              <a:t>Compositional </a:t>
            </a:r>
            <a:r>
              <a:rPr lang="en-US" dirty="0" smtClean="0"/>
              <a:t>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6" y="3983731"/>
            <a:ext cx="3810000" cy="287157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3983731"/>
            <a:ext cx="3813573" cy="2874269"/>
          </a:xfrm>
          <a:prstGeom prst="rect">
            <a:avLst/>
          </a:prstGeom>
        </p:spPr>
      </p:pic>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46404" y="1828801"/>
                <a:ext cx="6446520" cy="2362199"/>
              </a:xfr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m:oMathPara>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2362199"/>
              </a:xfr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a:t>
            </a:r>
            <a:r>
              <a:rPr lang="en-US" dirty="0" smtClean="0"/>
              <a:t>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10000"/>
              </a:bodyPr>
              <a:lstStyle/>
              <a:p>
                <a:r>
                  <a:rPr lang="en-US" dirty="0" smtClean="0"/>
                  <a:t>To determine the way in which a node provides network capacity to its applications, we assign each application in 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are serviced in the system in order of decreasing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a:t>
                </a:r>
                <a:r>
                  <a:rPr lang="en-US" dirty="0" smtClean="0"/>
                  <a:t>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5" t="-12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r>
                  <a:rPr lang="en-US" dirty="0" smtClean="0"/>
                  <a:t>Goal: incorporate network delays into the analysis, e.g. transmission delay, protocol processing delay, etc.</a:t>
                </a:r>
              </a:p>
              <a:p>
                <a:r>
                  <a:rPr lang="en-US" dirty="0" smtClean="0"/>
                  <a:t>We model latency as a </a:t>
                </a:r>
                <a:r>
                  <a:rPr lang="en-US" i="1" dirty="0" smtClean="0"/>
                  <a:t>linear </a:t>
                </a:r>
                <a:r>
                  <a:rPr lang="en-US" dirty="0" smtClean="0"/>
                  <a:t>continuous function of time, which may be its own profile or be composed together with another profile, e.g. a link profile</a:t>
                </a:r>
              </a:p>
              <a:p>
                <a:r>
                  <a:rPr lang="en-US" dirty="0" smtClean="0"/>
                  <a:t>Given:</a:t>
                </a:r>
              </a:p>
              <a:p>
                <a:pPr lvl="1"/>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data’s profile which is being delayed, e.g. on a network link</a:t>
                </a:r>
              </a:p>
              <a:p>
                <a:pPr lvl="1"/>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delay profile describing latency as a function of time</a:t>
                </a:r>
              </a:p>
              <a:p>
                <a:pPr lvl="1"/>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received profile describing the data vs. time as it is received after being delayed</a:t>
                </a:r>
              </a:p>
              <a:p>
                <a:r>
                  <a:rPr lang="en-US" dirty="0" smtClean="0"/>
                  <a:t>With this modeling semantics, convolution with a delay profile becomes:</a:t>
                </a:r>
                <a:br>
                  <a:rPr lang="en-US" dirty="0" smtClean="0"/>
                </a:br>
                <a14:m>
                  <m:oMath xmlns:m="http://schemas.openxmlformats.org/officeDocument/2006/math">
                    <m:r>
                      <a:rPr lang="en-US" b="0" i="1" smtClean="0">
                        <a:latin typeface="Cambria Math" panose="02040503050406030204" pitchFamily="18" charset="0"/>
                      </a:rPr>
                      <m:t>𝑟</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𝛿</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6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a:t>
                </a:r>
                <a:r>
                  <a:rPr lang="en-US" sz="1400" dirty="0" smtClean="0"/>
                  <a:t>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&gt;0</m:t>
                    </m:r>
                  </m:oMath>
                </a14:m>
                <a:endParaRPr lang="en-US" sz="1400"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incorporate composition and delay analysis to support routed network analysis</a:t>
            </a:r>
          </a:p>
          <a:p>
            <a:r>
              <a:rPr lang="en-US" dirty="0" smtClean="0"/>
              <a:t>Type of routing</a:t>
            </a:r>
          </a:p>
          <a:p>
            <a:r>
              <a:rPr lang="en-US" dirty="0" smtClean="0"/>
              <a:t>Assumptions</a:t>
            </a:r>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31547985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a:xfrm>
            <a:off x="946404" y="1828801"/>
            <a:ext cx="3065964" cy="4351337"/>
          </a:xfrm>
        </p:spPr>
        <p:txBody>
          <a:bodyPr>
            <a:normAutofit/>
          </a:bodyPr>
          <a:lstStyle/>
          <a:p>
            <a:r>
              <a:rPr lang="en-US" dirty="0" smtClean="0"/>
              <a:t>Routing analysis algorithm</a:t>
            </a:r>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pic>
        <p:nvPicPr>
          <p:cNvPr id="5" name="Picture 4"/>
          <p:cNvPicPr>
            <a:picLocks noChangeAspect="1"/>
          </p:cNvPicPr>
          <p:nvPr/>
        </p:nvPicPr>
        <p:blipFill>
          <a:blip r:embed="rId2"/>
          <a:stretch>
            <a:fillRect/>
          </a:stretch>
        </p:blipFill>
        <p:spPr>
          <a:xfrm>
            <a:off x="4060827" y="1600200"/>
            <a:ext cx="4331769" cy="5257800"/>
          </a:xfrm>
          <a:prstGeom prst="rect">
            <a:avLst/>
          </a:prstGeom>
        </p:spPr>
      </p:pic>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3430" y="1828800"/>
            <a:ext cx="5772277" cy="4351338"/>
          </a:xfrm>
        </p:spPr>
      </p:pic>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6150"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Results and analysis</a:t>
            </a:r>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142842376"/>
                  </p:ext>
                </p:extLst>
              </p:nvPr>
            </p:nvGraphicFramePr>
            <p:xfrm>
              <a:off x="694373" y="5688966"/>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142842376"/>
                  </p:ext>
                </p:extLst>
              </p:nvPr>
            </p:nvGraphicFramePr>
            <p:xfrm>
              <a:off x="694373" y="5688966"/>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000" t="-2222" r="-1455"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and Future Work</a:t>
            </a:r>
            <a:endParaRPr lang="en-US" dirty="0"/>
          </a:p>
        </p:txBody>
      </p:sp>
      <p:sp>
        <p:nvSpPr>
          <p:cNvPr id="3" name="Content Placeholder 2"/>
          <p:cNvSpPr>
            <a:spLocks noGrp="1"/>
          </p:cNvSpPr>
          <p:nvPr>
            <p:ph idx="1"/>
          </p:nvPr>
        </p:nvSpPr>
        <p:spPr>
          <a:xfrm>
            <a:off x="946404" y="1828801"/>
            <a:ext cx="6446520" cy="2744915"/>
          </a:xfrm>
        </p:spPr>
        <p:txBody>
          <a:bodyPr>
            <a:noAutofit/>
          </a:bodyPr>
          <a:lstStyle/>
          <a:p>
            <a:r>
              <a:rPr lang="en-US" sz="1200" dirty="0" smtClean="0"/>
              <a:t>Certain</a:t>
            </a:r>
            <a:r>
              <a:rPr lang="en-US" sz="1200" dirty="0"/>
              <a:t> </a:t>
            </a:r>
            <a:r>
              <a:rPr lang="en-US" sz="1200" dirty="0" smtClean="0"/>
              <a:t>classes of distributed, real-time, embedded, cyber-physical systems require strict design-time guarantees about resource utilization and performance</a:t>
            </a:r>
          </a:p>
          <a:p>
            <a:pPr lvl="1"/>
            <a:r>
              <a:rPr lang="en-US" sz="1000" dirty="0" smtClean="0"/>
              <a:t>Network resources are now critical for distributed CPS</a:t>
            </a:r>
          </a:p>
          <a:p>
            <a:r>
              <a:rPr lang="en-US" sz="1200" dirty="0" smtClean="0"/>
              <a:t>Current simulation or analysis techniques are too conservative at best, too inaccurate at worst</a:t>
            </a:r>
          </a:p>
          <a:p>
            <a:r>
              <a:rPr lang="en-US" sz="1200" dirty="0" smtClean="0"/>
              <a:t>Our proposed work extends previous work to increase the fidelity of the analysis results with respect to the run-time system</a:t>
            </a:r>
          </a:p>
          <a:p>
            <a:pPr lvl="1"/>
            <a:r>
              <a:rPr lang="en-US" sz="1200" dirty="0" smtClean="0"/>
              <a:t>The</a:t>
            </a:r>
            <a:r>
              <a:rPr lang="en-US" sz="1200" dirty="0"/>
              <a:t> </a:t>
            </a:r>
            <a:r>
              <a:rPr lang="en-US" sz="1200" dirty="0" smtClean="0"/>
              <a:t>inclusion of temporal/physical dynamics into the analysis is paramount to providing strict performance guarantees</a:t>
            </a:r>
          </a:p>
          <a:p>
            <a:r>
              <a:rPr lang="en-US" sz="1200" dirty="0" smtClean="0"/>
              <a:t>We have described some remaining work in the field and outlined our plans to address it</a:t>
            </a:r>
            <a:endParaRPr lang="en-US" sz="1200" dirty="0"/>
          </a:p>
        </p:txBody>
      </p:sp>
      <p:sp>
        <p:nvSpPr>
          <p:cNvPr id="5" name="Slide Number Placeholder 4"/>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rmAutofit lnSpcReduction="10000"/>
          </a:bodyPr>
          <a:lstStyle/>
          <a:p>
            <a:r>
              <a:rPr lang="en-US" sz="800" b="0" i="0" u="none" strike="noStrike" baseline="0" dirty="0" smtClean="0">
                <a:latin typeface="NimbusRomNo9L-Regu"/>
              </a:rPr>
              <a:t>W. Emfinger and G. Karsai. Modeling network medium access protocols for network quality of service analysis. In </a:t>
            </a:r>
            <a:r>
              <a:rPr lang="en-US" sz="800" b="0" i="0" u="none" strike="noStrike" baseline="0" dirty="0" smtClean="0">
                <a:latin typeface="NimbusRomNo9L-ReguItal"/>
              </a:rPr>
              <a:t>Proceedings of the 18th IEEE Symposium on Real-Time Computing (ISORC)</a:t>
            </a:r>
            <a:r>
              <a:rPr lang="en-US" sz="800" b="0" i="0" u="none" strike="noStrike" baseline="0" dirty="0" smtClean="0">
                <a:latin typeface="NimbusRomNo9L-Regu"/>
              </a:rPr>
              <a:t>, ISORC ’15, pages 44–47, Auckland, New Zealand, 2015. IEEE</a:t>
            </a:r>
          </a:p>
          <a:p>
            <a:r>
              <a:rPr lang="en-US" sz="800" b="0" i="0" u="none" strike="noStrike" baseline="0" dirty="0" smtClean="0">
                <a:latin typeface="NimbusRomNo9L-Regu"/>
              </a:rPr>
              <a:t>W. Emfinger, G. Karsai, A. Dubey, and A. Gokhale. Analysis, verification, and management </a:t>
            </a:r>
            <a:r>
              <a:rPr lang="en-US" sz="800" b="0" i="0" u="none" strike="noStrike" baseline="0" dirty="0" err="1" smtClean="0">
                <a:latin typeface="NimbusRomNo9L-Regu"/>
              </a:rPr>
              <a:t>toolsuite</a:t>
            </a:r>
            <a:r>
              <a:rPr lang="en-US" sz="800" b="0" i="0" u="none" strike="noStrike" baseline="0" dirty="0" smtClean="0">
                <a:latin typeface="NimbusRomNo9L-Regu"/>
              </a:rPr>
              <a:t> for cyber-physical applications on time-varying networks. In </a:t>
            </a:r>
            <a:r>
              <a:rPr lang="en-US" sz="800" b="0" i="0" u="none" strike="noStrike" baseline="0" dirty="0" smtClean="0">
                <a:latin typeface="NimbusRomNo9L-ReguItal"/>
              </a:rPr>
              <a:t>Proceedings of the 4th ACM SIGBED International Workshop on Design, Modeling, and Evaluation of Cyber-Physical Systems</a:t>
            </a:r>
            <a:r>
              <a:rPr lang="en-US" sz="800" b="0" i="0" u="none" strike="noStrike" baseline="0" dirty="0" smtClean="0">
                <a:latin typeface="NimbusRomNo9L-Regu"/>
              </a:rPr>
              <a:t>, </a:t>
            </a:r>
            <a:r>
              <a:rPr lang="en-US" sz="800" b="0" i="0" u="none" strike="noStrike" baseline="0" dirty="0" err="1" smtClean="0">
                <a:latin typeface="NimbusRomNo9L-Regu"/>
              </a:rPr>
              <a:t>CyPhy</a:t>
            </a:r>
            <a:r>
              <a:rPr lang="en-US" sz="800" b="0" i="0" u="none" strike="noStrike" baseline="0" dirty="0" smtClean="0">
                <a:latin typeface="NimbusRomNo9L-Regu"/>
              </a:rPr>
              <a:t> ’14, pages 44–47, New York, NY, USA, 2014. ACM</a:t>
            </a:r>
          </a:p>
          <a:p>
            <a:r>
              <a:rPr lang="en-US" sz="800" b="0" i="0" u="none" strike="noStrike" baseline="0" dirty="0" smtClean="0">
                <a:latin typeface="NimbusRomNo9L-Regu"/>
              </a:rPr>
              <a:t>W. Emfinger, P. Kumar, A. Dubey, W. Otte, A. Gokhale, G. Karsai. DREMS: A </a:t>
            </a:r>
            <a:r>
              <a:rPr lang="en-US" sz="800" b="0" i="0" u="none" strike="noStrike" baseline="0" dirty="0" err="1" smtClean="0">
                <a:latin typeface="NimbusRomNo9L-Regu"/>
              </a:rPr>
              <a:t>Toolchain</a:t>
            </a:r>
            <a:r>
              <a:rPr lang="en-US" sz="800" b="0" i="0" u="none" strike="noStrike" baseline="0" dirty="0" smtClean="0">
                <a:latin typeface="NimbusRomNo9L-Regu"/>
              </a:rPr>
              <a:t> for the Rapid Application Development, Integration, and Deployment of Managed Distributed Real-time Embedded Systems. In </a:t>
            </a:r>
            <a:r>
              <a:rPr lang="en-US" sz="800" b="0" i="0" u="none" strike="noStrike" baseline="0" dirty="0" smtClean="0">
                <a:latin typeface="NimbusRomNo9L-ReguItal"/>
              </a:rPr>
              <a:t>Proceedings of the IEEE Real-Time Systems Symposium</a:t>
            </a:r>
            <a:r>
              <a:rPr lang="en-US" sz="800" b="0" i="0" u="none" strike="noStrike" baseline="0" dirty="0" smtClean="0">
                <a:latin typeface="NimbusRomNo9L-Regu"/>
              </a:rPr>
              <a:t>, </a:t>
            </a:r>
            <a:r>
              <a:rPr lang="en-US" sz="800" b="0" i="0" u="none" strike="noStrike" baseline="0" dirty="0" err="1" smtClean="0">
                <a:latin typeface="NimbusRomNo9L-Regu"/>
              </a:rPr>
              <a:t>RTSS@Work</a:t>
            </a:r>
            <a:r>
              <a:rPr lang="en-US" sz="800" b="0" i="0" u="none" strike="noStrike" baseline="0" dirty="0" smtClean="0">
                <a:latin typeface="NimbusRomNo9L-Regu"/>
              </a:rPr>
              <a:t> 2013, Vancouver, Canada, 2013. IEEE</a:t>
            </a:r>
          </a:p>
          <a:p>
            <a:r>
              <a:rPr lang="en-US" sz="800" b="0" i="0" u="none" strike="noStrike" baseline="0" dirty="0" smtClean="0">
                <a:latin typeface="NimbusRomNo9L-Regu"/>
              </a:rPr>
              <a:t>Pradhan S., W. Emfinger, A. Dubey, W. Otte, A. </a:t>
            </a:r>
            <a:r>
              <a:rPr lang="en-US" sz="800" b="0" i="0" u="none" strike="noStrike" baseline="0" dirty="0" err="1" smtClean="0">
                <a:latin typeface="NimbusRomNo9L-Regu"/>
              </a:rPr>
              <a:t>Coglio</a:t>
            </a:r>
            <a:r>
              <a:rPr lang="en-US" sz="800" b="0" i="0" u="none" strike="noStrike" baseline="0" dirty="0" smtClean="0">
                <a:latin typeface="NimbusRomNo9L-Regu"/>
              </a:rPr>
              <a:t>, D. Balasubramanian, </a:t>
            </a:r>
            <a:r>
              <a:rPr lang="en-US" sz="800" b="0" i="0" u="none" strike="noStrike" baseline="0" dirty="0" err="1" smtClean="0">
                <a:latin typeface="NimbusRomNo9L-Regu"/>
              </a:rPr>
              <a:t>A.Gokhale</a:t>
            </a:r>
            <a:r>
              <a:rPr lang="en-US" sz="800" b="0" i="0" u="none" strike="noStrike" baseline="0" dirty="0" smtClean="0">
                <a:latin typeface="NimbusRomNo9L-Regu"/>
              </a:rPr>
              <a:t>, G. Karsai. Establishing secure interactions across distributed applications in satellite clusters. In </a:t>
            </a:r>
            <a:r>
              <a:rPr lang="en-US" sz="800" b="0" i="0" u="none" strike="noStrike" baseline="0" dirty="0" smtClean="0">
                <a:latin typeface="NimbusRomNo9L-ReguItal"/>
              </a:rPr>
              <a:t>Proceedings of the IEEE International Conference on Space Mission Challenges for Information Technology</a:t>
            </a:r>
            <a:r>
              <a:rPr lang="en-US" sz="800" b="0" i="0" u="none" strike="noStrike" baseline="0" dirty="0" smtClean="0">
                <a:latin typeface="NimbusRomNo9L-Regu"/>
              </a:rPr>
              <a:t>, SMC-IT, 2014, Laurel, MD, USA. IEEE </a:t>
            </a:r>
          </a:p>
          <a:p>
            <a:r>
              <a:rPr lang="en-US" sz="800" b="0" i="0" u="none" strike="noStrike" baseline="0" dirty="0" smtClean="0">
                <a:latin typeface="NimbusRomNo9L-Regu"/>
              </a:rPr>
              <a:t>Balasubramanian, D., W. Emfinger, P. S. Kumar, W. Otte, A. Dubey, and G. Karsai. An application development and deployment platform for satellite clusters. In </a:t>
            </a:r>
            <a:r>
              <a:rPr lang="en-US" sz="800" b="0" i="0" u="none" strike="noStrike" baseline="0" dirty="0" smtClean="0">
                <a:latin typeface="NimbusRomNo9L-ReguItal"/>
              </a:rPr>
              <a:t>Proceedings of the Workshop on Spacecraft Flight Software</a:t>
            </a:r>
            <a:r>
              <a:rPr lang="en-US" sz="800" b="0" i="0" u="none" strike="noStrike" baseline="0" dirty="0" smtClean="0">
                <a:latin typeface="NimbusRomNo9L-Regu"/>
              </a:rPr>
              <a:t>, 2013</a:t>
            </a:r>
          </a:p>
          <a:p>
            <a:r>
              <a:rPr lang="en-US" sz="800" b="0" i="0" u="none" strike="noStrike" baseline="0" dirty="0" smtClean="0">
                <a:latin typeface="NimbusRomNo9L-Regu"/>
              </a:rPr>
              <a:t>Balasubramanian, D., A. Dubey, W. R. Otte, W. Emfinger, P. Kumar, and G. Karsai. A Rapid Testing Framework for a Mobile Cloud Infrastructure. In </a:t>
            </a:r>
            <a:r>
              <a:rPr lang="en-US" sz="800" b="0" i="0" u="none" strike="noStrike" baseline="0" dirty="0" smtClean="0">
                <a:latin typeface="NimbusRomNo9L-ReguItal"/>
              </a:rPr>
              <a:t>Proceedings of the IEEE International Symposium on Rapid System Prototyping</a:t>
            </a:r>
            <a:r>
              <a:rPr lang="en-US" sz="800" b="0" i="0" u="none" strike="noStrike" baseline="0" dirty="0" smtClean="0">
                <a:latin typeface="NimbusRomNo9L-Regu"/>
              </a:rPr>
              <a:t>, RSP, 2014. IEEE</a:t>
            </a:r>
          </a:p>
          <a:p>
            <a:r>
              <a:rPr lang="en-US" sz="800" b="0" i="0" u="none" strike="noStrike" baseline="0" dirty="0" smtClean="0">
                <a:latin typeface="NimbusRomNo9L-Regu"/>
              </a:rPr>
              <a:t>Dubey, A., W. Emfinger, A. Gokhale, G. Karsai, W. R. Otte, J. Parsons, C. Szabo, A. </a:t>
            </a:r>
            <a:r>
              <a:rPr lang="en-US" sz="800" b="0" i="0" u="none" strike="noStrike" baseline="0" dirty="0" err="1" smtClean="0">
                <a:latin typeface="NimbusRomNo9L-Regu"/>
              </a:rPr>
              <a:t>Coglio</a:t>
            </a:r>
            <a:r>
              <a:rPr lang="en-US" sz="800" b="0" i="0" u="none" strike="noStrike" baseline="0" dirty="0" smtClean="0">
                <a:latin typeface="NimbusRomNo9L-Regu"/>
              </a:rPr>
              <a:t>, E. Smith, and P. Bose. A Software Platform for Fractionated Spacecraft. In </a:t>
            </a:r>
            <a:r>
              <a:rPr lang="en-US" sz="800" b="0" i="0" u="none" strike="noStrike" baseline="0" dirty="0" smtClean="0">
                <a:latin typeface="NimbusRomNo9L-ReguItal"/>
              </a:rPr>
              <a:t>Proceedings of the 2012 IEEE Aerospace Conference</a:t>
            </a:r>
            <a:r>
              <a:rPr lang="en-US" sz="800" b="0" i="0" u="none" strike="noStrike" baseline="0" dirty="0" smtClean="0">
                <a:latin typeface="NimbusRomNo9L-Regu"/>
              </a:rPr>
              <a:t>, Big Sky, Montana, 03/2012. IEEE</a:t>
            </a:r>
          </a:p>
          <a:p>
            <a:r>
              <a:rPr lang="en-US" sz="800" b="0" i="0" u="none" strike="noStrike" baseline="0" dirty="0" err="1" smtClean="0">
                <a:latin typeface="NimbusRomNo9L-Regu"/>
              </a:rPr>
              <a:t>Levendovszky</a:t>
            </a:r>
            <a:r>
              <a:rPr lang="en-US" sz="800" b="0" i="0" u="none" strike="noStrike" baseline="0" dirty="0" smtClean="0">
                <a:latin typeface="NimbusRomNo9L-Regu"/>
              </a:rPr>
              <a:t>, T., A. Dubey, W. R. Otte, D. Balasubramanian, A. </a:t>
            </a:r>
            <a:r>
              <a:rPr lang="en-US" sz="800" b="0" i="0" u="none" strike="noStrike" baseline="0" dirty="0" err="1" smtClean="0">
                <a:latin typeface="NimbusRomNo9L-Regu"/>
              </a:rPr>
              <a:t>Coglio</a:t>
            </a:r>
            <a:r>
              <a:rPr lang="en-US" sz="800" b="0" i="0" u="none" strike="noStrike" baseline="0" dirty="0" smtClean="0">
                <a:latin typeface="NimbusRomNo9L-Regu"/>
              </a:rPr>
              <a:t>, S. </a:t>
            </a:r>
            <a:r>
              <a:rPr lang="en-US" sz="800" b="0" i="0" u="none" strike="noStrike" baseline="0" dirty="0" err="1" smtClean="0">
                <a:latin typeface="NimbusRomNo9L-Regu"/>
              </a:rPr>
              <a:t>Nyako</a:t>
            </a:r>
            <a:r>
              <a:rPr lang="en-US" sz="800" b="0" i="0" u="none" strike="noStrike" baseline="0" dirty="0" smtClean="0">
                <a:latin typeface="NimbusRomNo9L-Regu"/>
              </a:rPr>
              <a:t>, W. Emfinger, P. Kumar, A. Gokhale, and G. Karsai. DREMS: A Model-Driven Distributed Secure Information Architecture Platform for Managed Embedded Systems. In </a:t>
            </a:r>
            <a:r>
              <a:rPr lang="en-US" sz="800" b="0" i="0" u="none" strike="noStrike" baseline="0" dirty="0" smtClean="0">
                <a:latin typeface="NimbusRomNo9L-ReguItal"/>
              </a:rPr>
              <a:t>IEEE Software</a:t>
            </a:r>
            <a:r>
              <a:rPr lang="en-US" sz="800" b="0" i="0" u="none" strike="noStrike" baseline="0" dirty="0" smtClean="0">
                <a:latin typeface="NimbusRomNo9L-Regu"/>
              </a:rPr>
              <a:t>, vol. 99: IEEE Computer Society, 2014. IEEE</a:t>
            </a:r>
          </a:p>
          <a:p>
            <a:r>
              <a:rPr lang="en-US" sz="800" b="0" i="0" u="none" strike="noStrike" baseline="0" dirty="0" smtClean="0">
                <a:latin typeface="NimbusRomNo9L-Regu"/>
              </a:rPr>
              <a:t>Submitted, Awaiting Review:</a:t>
            </a:r>
          </a:p>
          <a:p>
            <a:pPr lvl="1"/>
            <a:r>
              <a:rPr lang="en-US" sz="800" b="0" i="0" u="none" strike="noStrike" baseline="0" dirty="0" smtClean="0">
                <a:latin typeface="NimbusRomNo9L-Regu"/>
              </a:rPr>
              <a:t>W. Emfinger, P. Kumar, A. Dubey, G. Karsai. Towards Assurances in Self-Adaptive, Dynamic, Distributed Real-time Embedded Systems. In </a:t>
            </a:r>
            <a:r>
              <a:rPr lang="en-US" sz="800" b="0" i="0" u="none" strike="noStrike" baseline="0" dirty="0" smtClean="0">
                <a:latin typeface="NimbusRomNo9L-ReguItal"/>
              </a:rPr>
              <a:t>Software Engineering for Self-Adaptive Systems: Assurances</a:t>
            </a:r>
            <a:r>
              <a:rPr lang="en-US" sz="800" b="0" i="0" u="none" strike="noStrike" baseline="0" dirty="0" smtClean="0">
                <a:latin typeface="NimbusRomNo9L-Regu"/>
              </a:rPr>
              <a:t>, 2015.</a:t>
            </a:r>
            <a:endParaRPr lang="en-US" sz="800" dirty="0"/>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40000" lnSpcReduction="20000"/>
          </a:bodyPr>
          <a:lstStyle/>
          <a:p>
            <a:r>
              <a:rPr lang="en-US" sz="1800" b="0" i="0" u="none" strike="noStrike" baseline="0" dirty="0" smtClean="0">
                <a:latin typeface="NimbusRomNo9L-Regu"/>
              </a:rPr>
              <a:t>L. Thiele, S. Chakraborty, and M. </a:t>
            </a:r>
            <a:r>
              <a:rPr lang="en-US" sz="1800" b="0" i="0" u="none" strike="noStrike" baseline="0" dirty="0" err="1" smtClean="0">
                <a:latin typeface="NimbusRomNo9L-Regu"/>
              </a:rPr>
              <a:t>Naedele</a:t>
            </a:r>
            <a:r>
              <a:rPr lang="en-US" sz="1800" b="0" i="0" u="none" strike="noStrike" baseline="0" dirty="0" smtClean="0">
                <a:latin typeface="NimbusRomNo9L-Regu"/>
              </a:rPr>
              <a:t>. Real-time calculus for scheduling hard real-time systems. In </a:t>
            </a:r>
            <a:r>
              <a:rPr lang="en-US" sz="1800" b="0" i="0" u="none" strike="noStrike" baseline="0" dirty="0" smtClean="0">
                <a:latin typeface="NimbusRomNo9L-ReguItal"/>
              </a:rPr>
              <a:t>in ISCAS</a:t>
            </a:r>
            <a:r>
              <a:rPr lang="en-US" sz="1800" b="0" i="0" u="none" strike="noStrike" baseline="0" dirty="0" smtClean="0">
                <a:latin typeface="NimbusRomNo9L-Regu"/>
              </a:rPr>
              <a:t>, pages 101–104, 2000.</a:t>
            </a:r>
          </a:p>
          <a:p>
            <a:r>
              <a:rPr lang="en-US" sz="1800" b="0" i="0" u="none" strike="noStrike" baseline="0" dirty="0" smtClean="0">
                <a:latin typeface="NimbusRomNo9L-Regu"/>
              </a:rPr>
              <a:t>A. </a:t>
            </a:r>
            <a:r>
              <a:rPr lang="en-US" sz="1800" b="0" i="0" u="none" strike="noStrike" baseline="0" dirty="0" err="1" smtClean="0">
                <a:latin typeface="NimbusRomNo9L-Regu"/>
              </a:rPr>
              <a:t>Varga</a:t>
            </a:r>
            <a:r>
              <a:rPr lang="en-US" sz="1800" b="0" i="0" u="none" strike="noStrike" baseline="0" dirty="0" smtClean="0">
                <a:latin typeface="NimbusRomNo9L-Regu"/>
              </a:rPr>
              <a:t> and R. </a:t>
            </a:r>
            <a:r>
              <a:rPr lang="en-US" sz="1800" b="0" i="0" u="none" strike="noStrike" baseline="0" dirty="0" err="1" smtClean="0">
                <a:latin typeface="NimbusRomNo9L-Regu"/>
              </a:rPr>
              <a:t>Hornig</a:t>
            </a:r>
            <a:r>
              <a:rPr lang="en-US" sz="1800" b="0" i="0" u="none" strike="noStrike" baseline="0" dirty="0" smtClean="0">
                <a:latin typeface="NimbusRomNo9L-Regu"/>
              </a:rPr>
              <a:t>. An overview of the </a:t>
            </a:r>
            <a:r>
              <a:rPr lang="en-US" sz="1800" b="0" i="0" u="none" strike="noStrike" baseline="0" dirty="0" err="1" smtClean="0">
                <a:latin typeface="NimbusRomNo9L-Regu"/>
              </a:rPr>
              <a:t>omnet</a:t>
            </a:r>
            <a:r>
              <a:rPr lang="en-US" sz="1800" b="0" i="0" u="none" strike="noStrike" baseline="0" dirty="0" smtClean="0">
                <a:latin typeface="NimbusRomNo9L-Regu"/>
              </a:rPr>
              <a:t>++ simulation environment. In </a:t>
            </a:r>
            <a:r>
              <a:rPr lang="en-US" sz="1800" b="0" i="0" u="none" strike="noStrike" baseline="0" dirty="0" err="1" smtClean="0">
                <a:latin typeface="NimbusRomNo9L-ReguItal"/>
              </a:rPr>
              <a:t>Simutools</a:t>
            </a:r>
            <a:r>
              <a:rPr lang="en-US" sz="1800" b="0" i="0" u="none" strike="noStrike" baseline="0" dirty="0" smtClean="0">
                <a:latin typeface="NimbusRomNo9L-ReguItal"/>
              </a:rPr>
              <a:t> ’08: Proceedings of the 1st international conference on Simulation tools and techniques for communications, networks and systems &amp; workshops</a:t>
            </a:r>
            <a:r>
              <a:rPr lang="en-US" sz="1800" b="0" i="0" u="none" strike="noStrike" baseline="0" dirty="0" smtClean="0">
                <a:latin typeface="NimbusRomNo9L-Regu"/>
              </a:rPr>
              <a:t>, pages 1–10, ICST, Brussels, Belgium, Belgium, 2008. ICST (Institute for Computer </a:t>
            </a:r>
            <a:r>
              <a:rPr lang="en-US" sz="1800" b="0" i="0" u="none" strike="noStrike" baseline="0" dirty="0" err="1" smtClean="0">
                <a:latin typeface="NimbusRomNo9L-Regu"/>
              </a:rPr>
              <a:t>Sciences,Social</a:t>
            </a:r>
            <a:r>
              <a:rPr lang="en-US" sz="1800" b="0" i="0" u="none" strike="noStrike" baseline="0" dirty="0" smtClean="0">
                <a:latin typeface="NimbusRomNo9L-Regu"/>
              </a:rPr>
              <a:t>-Informatics and Telecommunications Engineering).</a:t>
            </a:r>
          </a:p>
          <a:p>
            <a:r>
              <a:rPr lang="en-US" sz="1800" b="0" i="0" u="none" strike="noStrike" baseline="0" dirty="0" smtClean="0">
                <a:latin typeface="NimbusRomNo9L-Regu"/>
              </a:rPr>
              <a:t>L. Rizzo. </a:t>
            </a:r>
            <a:r>
              <a:rPr lang="en-US" sz="1800" b="0" i="0" u="none" strike="noStrike" baseline="0" dirty="0" err="1" smtClean="0">
                <a:latin typeface="NimbusRomNo9L-Regu"/>
              </a:rPr>
              <a:t>Dummynet</a:t>
            </a:r>
            <a:r>
              <a:rPr lang="en-US" sz="1800" b="0" i="0" u="none" strike="noStrike" baseline="0" dirty="0" smtClean="0">
                <a:latin typeface="NimbusRomNo9L-Regu"/>
              </a:rPr>
              <a:t> : a simple approach to the evaluation of network protocols. </a:t>
            </a:r>
            <a:r>
              <a:rPr lang="en-US" sz="1800" b="0" i="0" u="none" strike="noStrike" baseline="0" dirty="0" smtClean="0">
                <a:latin typeface="NimbusRomNo9L-ReguItal"/>
              </a:rPr>
              <a:t>ACM SIGCOMM Computer Communication Review</a:t>
            </a:r>
            <a:r>
              <a:rPr lang="en-US" sz="1800" b="0" i="0" u="none" strike="noStrike" baseline="0" dirty="0" smtClean="0">
                <a:latin typeface="NimbusRomNo9L-Regu"/>
              </a:rPr>
              <a:t>, 27(1):31–41, 1997.</a:t>
            </a:r>
          </a:p>
          <a:p>
            <a:r>
              <a:rPr lang="en-US" sz="1800" b="0" i="0" u="none" strike="noStrike" baseline="0" dirty="0" smtClean="0">
                <a:latin typeface="NimbusRomNo9L-Regu"/>
              </a:rPr>
              <a:t>D. </a:t>
            </a:r>
            <a:r>
              <a:rPr lang="en-US" sz="1800" b="0" i="0" u="none" strike="noStrike" baseline="0" dirty="0" err="1" smtClean="0">
                <a:latin typeface="NimbusRomNo9L-Regu"/>
              </a:rPr>
              <a:t>Mahrenholz</a:t>
            </a:r>
            <a:r>
              <a:rPr lang="en-US" sz="1800" b="0" i="0" u="none" strike="noStrike" baseline="0" dirty="0" smtClean="0">
                <a:latin typeface="NimbusRomNo9L-Regu"/>
              </a:rPr>
              <a:t> and S. Ivanov. Real-time network emulation with ns-2. </a:t>
            </a:r>
            <a:r>
              <a:rPr lang="en-US" sz="1800" b="0" i="0" u="none" strike="noStrike" baseline="0" dirty="0" smtClean="0">
                <a:latin typeface="NimbusRomNo9L-ReguItal"/>
              </a:rPr>
              <a:t>Proceedings- Eighth IEEE International Symposium on Distributed Simulation and Real-Time Applications, DS-RT 2004</a:t>
            </a:r>
            <a:r>
              <a:rPr lang="en-US" sz="1800" b="0" i="0" u="none" strike="noStrike" baseline="0" dirty="0" smtClean="0">
                <a:latin typeface="NimbusRomNo9L-Regu"/>
              </a:rPr>
              <a:t>, pages 29–36, 2004.</a:t>
            </a:r>
          </a:p>
          <a:p>
            <a:r>
              <a:rPr lang="en-US" sz="1800" b="0" i="0" u="none" strike="noStrike" baseline="0" dirty="0" smtClean="0">
                <a:latin typeface="NimbusRomNo9L-Regu"/>
              </a:rPr>
              <a:t>J.-Y. Le </a:t>
            </a:r>
            <a:r>
              <a:rPr lang="en-US" sz="1800" b="0" i="0" u="none" strike="noStrike" baseline="0" dirty="0" err="1" smtClean="0">
                <a:latin typeface="NimbusRomNo9L-Regu"/>
              </a:rPr>
              <a:t>Boudec</a:t>
            </a:r>
            <a:r>
              <a:rPr lang="en-US" sz="1800" b="0" i="0" u="none" strike="noStrike" baseline="0" dirty="0" smtClean="0">
                <a:latin typeface="NimbusRomNo9L-Regu"/>
              </a:rPr>
              <a:t> and P. </a:t>
            </a:r>
            <a:r>
              <a:rPr lang="en-US" sz="1800" b="0" i="0" u="none" strike="noStrike" baseline="0" dirty="0" err="1" smtClean="0">
                <a:latin typeface="NimbusRomNo9L-Regu"/>
              </a:rPr>
              <a:t>Thiran</a:t>
            </a:r>
            <a:r>
              <a:rPr lang="en-US" sz="1800" b="0" i="0" u="none" strike="noStrike" baseline="0" dirty="0" smtClean="0">
                <a:latin typeface="NimbusRomNo9L-Regu"/>
              </a:rPr>
              <a:t>. </a:t>
            </a:r>
            <a:r>
              <a:rPr lang="en-US" sz="1800" b="0" i="0" u="none" strike="noStrike" baseline="0" dirty="0" smtClean="0">
                <a:latin typeface="NimbusRomNo9L-ReguItal"/>
              </a:rPr>
              <a:t>Network Calculus: A Theory of Deterministic Queuing Systems for the Internet</a:t>
            </a:r>
            <a:r>
              <a:rPr lang="en-US" sz="1800" b="0" i="0" u="none" strike="noStrike" baseline="0" dirty="0" smtClean="0">
                <a:latin typeface="NimbusRomNo9L-Regu"/>
              </a:rPr>
              <a:t>. Springer-</a:t>
            </a:r>
            <a:r>
              <a:rPr lang="en-US" sz="1800" b="0" i="0" u="none" strike="noStrike" baseline="0" dirty="0" err="1" smtClean="0">
                <a:latin typeface="NimbusRomNo9L-Regu"/>
              </a:rPr>
              <a:t>Verlag</a:t>
            </a:r>
            <a:r>
              <a:rPr lang="en-US" sz="1800" b="0" i="0" u="none" strike="noStrike" baseline="0" dirty="0" smtClean="0">
                <a:latin typeface="NimbusRomNo9L-Regu"/>
              </a:rPr>
              <a:t>, Berlin, Heidelberg, 2001.</a:t>
            </a:r>
          </a:p>
          <a:p>
            <a:r>
              <a:rPr lang="en-US" sz="1800" b="0" i="0" u="none" strike="noStrike" baseline="0" dirty="0" smtClean="0">
                <a:latin typeface="NimbusRomNo9L-Regu"/>
              </a:rPr>
              <a:t>D. G. Kendall. Stochastic Processes Occurring in the Theory of Queues and their Analysis by the Method of the Imbedded Markov Chain. </a:t>
            </a:r>
            <a:r>
              <a:rPr lang="en-US" sz="1800" b="0" i="0" u="none" strike="noStrike" baseline="0" dirty="0" smtClean="0">
                <a:latin typeface="NimbusRomNo9L-ReguItal"/>
              </a:rPr>
              <a:t>The Annals of Mathematical Statistics</a:t>
            </a:r>
            <a:r>
              <a:rPr lang="en-US" sz="1800" b="0" i="0" u="none" strike="noStrike" baseline="0" dirty="0" smtClean="0">
                <a:latin typeface="NimbusRomNo9L-Regu"/>
              </a:rPr>
              <a:t>, 24(3):338–354, 1953.</a:t>
            </a:r>
          </a:p>
          <a:p>
            <a:r>
              <a:rPr lang="en-US" sz="1800" b="0" i="0" u="none" strike="noStrike" baseline="0" dirty="0" smtClean="0">
                <a:latin typeface="NimbusRomNo9L-Regu"/>
              </a:rPr>
              <a:t>Gilberto Flores Lucio, Marcos Paredes-</a:t>
            </a:r>
            <a:r>
              <a:rPr lang="en-US" sz="1800" b="0" i="0" u="none" strike="noStrike" baseline="0" dirty="0" err="1" smtClean="0">
                <a:latin typeface="NimbusRomNo9L-Regu"/>
              </a:rPr>
              <a:t>farrera</a:t>
            </a:r>
            <a:r>
              <a:rPr lang="en-US" sz="1800" b="0" i="0" u="none" strike="noStrike" baseline="0" dirty="0" smtClean="0">
                <a:latin typeface="NimbusRomNo9L-Regu"/>
              </a:rPr>
              <a:t>, Emmanuel </a:t>
            </a:r>
            <a:r>
              <a:rPr lang="en-US" sz="1800" b="0" i="0" u="none" strike="noStrike" baseline="0" dirty="0" err="1" smtClean="0">
                <a:latin typeface="NimbusRomNo9L-Regu"/>
              </a:rPr>
              <a:t>Jammeh</a:t>
            </a:r>
            <a:r>
              <a:rPr lang="en-US" sz="1800" b="0" i="0" u="none" strike="noStrike" baseline="0" dirty="0" smtClean="0">
                <a:latin typeface="NimbusRomNo9L-Regu"/>
              </a:rPr>
              <a:t>, Martin </a:t>
            </a:r>
            <a:r>
              <a:rPr lang="en-US" sz="1800" b="0" i="0" u="none" strike="noStrike" baseline="0" dirty="0" err="1" smtClean="0">
                <a:latin typeface="NimbusRomNo9L-Regu"/>
              </a:rPr>
              <a:t>Fleury</a:t>
            </a:r>
            <a:r>
              <a:rPr lang="en-US" sz="1800" b="0" i="0" u="none" strike="noStrike" baseline="0" dirty="0" smtClean="0">
                <a:latin typeface="NimbusRomNo9L-Regu"/>
              </a:rPr>
              <a:t>, and M. J. Reed. OPNET Modeler and Ns-2: Comparing the Accuracy of Network Simulators for Packet-Level Analysis using a Network </a:t>
            </a:r>
            <a:r>
              <a:rPr lang="en-US" sz="1800" b="0" i="0" u="none" strike="noStrike" baseline="0" dirty="0" err="1" smtClean="0">
                <a:latin typeface="NimbusRomNo9L-Regu"/>
              </a:rPr>
              <a:t>Testbed</a:t>
            </a:r>
            <a:r>
              <a:rPr lang="en-US" sz="1800" b="0" i="0" u="none" strike="noStrike" baseline="0" dirty="0" smtClean="0">
                <a:latin typeface="NimbusRomNo9L-Regu"/>
              </a:rPr>
              <a:t>. </a:t>
            </a:r>
            <a:r>
              <a:rPr lang="en-US" sz="1800" b="0" i="0" u="none" strike="noStrike" baseline="0" dirty="0" smtClean="0">
                <a:latin typeface="NimbusRomNo9L-ReguItal"/>
              </a:rPr>
              <a:t>3rd WEAS International Conference on Simulation, Modelling and Optimization (ICOSMO)</a:t>
            </a:r>
            <a:r>
              <a:rPr lang="en-US" sz="1800" b="0" i="0" u="none" strike="noStrike" baseline="0" dirty="0" smtClean="0">
                <a:latin typeface="NimbusRomNo9L-Regu"/>
              </a:rPr>
              <a:t>, pages 700–707, 2003.</a:t>
            </a:r>
          </a:p>
          <a:p>
            <a:r>
              <a:rPr lang="en-US" sz="1800" b="0" i="0" u="none" strike="noStrike" baseline="0" dirty="0" smtClean="0">
                <a:latin typeface="NimbusRomNo9L-Regu"/>
              </a:rPr>
              <a:t>G. </a:t>
            </a:r>
            <a:r>
              <a:rPr lang="en-US" sz="1800" b="0" i="0" u="none" strike="noStrike" baseline="0" dirty="0" err="1" smtClean="0">
                <a:latin typeface="NimbusRomNo9L-Regu"/>
              </a:rPr>
              <a:t>Giambene</a:t>
            </a:r>
            <a:r>
              <a:rPr lang="en-US" sz="1800" b="0" i="0" u="none" strike="noStrike" baseline="0" dirty="0" smtClean="0">
                <a:latin typeface="NimbusRomNo9L-Regu"/>
              </a:rPr>
              <a:t>. </a:t>
            </a:r>
            <a:r>
              <a:rPr lang="en-US" sz="1800" b="0" i="0" u="none" strike="noStrike" baseline="0" dirty="0" smtClean="0">
                <a:latin typeface="NimbusRomNo9L-ReguItal"/>
              </a:rPr>
              <a:t>Queuing Theory and Telecommunications Networks and Applications</a:t>
            </a:r>
            <a:r>
              <a:rPr lang="en-US" sz="1800" b="0" i="0" u="none" strike="noStrike" baseline="0" dirty="0" smtClean="0">
                <a:latin typeface="NimbusRomNo9L-Regu"/>
              </a:rPr>
              <a:t>. 2005.</a:t>
            </a:r>
          </a:p>
          <a:p>
            <a:r>
              <a:rPr lang="en-US" sz="1800" b="0" i="0" u="none" strike="noStrike" baseline="0" dirty="0" smtClean="0">
                <a:latin typeface="NimbusRomNo9L-Regu"/>
              </a:rPr>
              <a:t>R. L. Cruz. A calculus for network delay–I: Network elements in isolation. </a:t>
            </a:r>
            <a:r>
              <a:rPr lang="en-US" sz="1800" b="0" i="0" u="none" strike="noStrike" baseline="0" dirty="0" smtClean="0">
                <a:latin typeface="NimbusRomNo9L-ReguItal"/>
              </a:rPr>
              <a:t>IEEE Transactions on Information Theory</a:t>
            </a:r>
            <a:r>
              <a:rPr lang="en-US" sz="1800" b="0" i="0" u="none" strike="noStrike" baseline="0" dirty="0" smtClean="0">
                <a:latin typeface="NimbusRomNo9L-Regu"/>
              </a:rPr>
              <a:t>, 37(1):114–131, 1991.</a:t>
            </a:r>
          </a:p>
          <a:p>
            <a:r>
              <a:rPr lang="en-US" sz="1800" b="0" i="0" u="none" strike="noStrike" baseline="0" dirty="0" smtClean="0">
                <a:latin typeface="NimbusRomNo9L-Regu"/>
              </a:rPr>
              <a:t>O. S. Consortium et al. </a:t>
            </a:r>
            <a:r>
              <a:rPr lang="en-US" sz="1800" b="0" i="0" u="none" strike="noStrike" baseline="0" dirty="0" err="1" smtClean="0">
                <a:latin typeface="NimbusRomNo9L-Regu"/>
              </a:rPr>
              <a:t>Openflow</a:t>
            </a:r>
            <a:r>
              <a:rPr lang="en-US" sz="1800" b="0" i="0" u="none" strike="noStrike" baseline="0" dirty="0" smtClean="0">
                <a:latin typeface="NimbusRomNo9L-Regu"/>
              </a:rPr>
              <a:t> switch specification version 1.0. 0, 2009.</a:t>
            </a:r>
          </a:p>
          <a:p>
            <a:r>
              <a:rPr lang="en-US" sz="1800" b="0" i="0" u="none" strike="noStrike" baseline="0" dirty="0" smtClean="0">
                <a:latin typeface="NimbusRomNo9L-Regu"/>
              </a:rPr>
              <a:t>M. Carbone and L. Rizzo. </a:t>
            </a:r>
            <a:r>
              <a:rPr lang="en-US" sz="1800" b="0" i="0" u="none" strike="noStrike" baseline="0" dirty="0" err="1" smtClean="0">
                <a:latin typeface="NimbusRomNo9L-Regu"/>
              </a:rPr>
              <a:t>Dummynet</a:t>
            </a:r>
            <a:r>
              <a:rPr lang="en-US" sz="1800" b="0" i="0" u="none" strike="noStrike" baseline="0" dirty="0" smtClean="0">
                <a:latin typeface="NimbusRomNo9L-Regu"/>
              </a:rPr>
              <a:t> revisited, 2010</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a:t>
            </a:r>
            <a:r>
              <a:rPr lang="en-US" dirty="0" smtClean="0"/>
              <a:t>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a:t>
            </a:r>
            <a:r>
              <a:rPr lang="en-US" dirty="0" smtClean="0"/>
              <a:t>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t>
            </a:r>
            <a:r>
              <a:rPr lang="en-US" dirty="0" smtClean="0"/>
              <a:t>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26525559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17446098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38378246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6366</TotalTime>
  <Words>3468</Words>
  <Application>Microsoft Office PowerPoint</Application>
  <PresentationFormat>On-screen Show (4:3)</PresentationFormat>
  <Paragraphs>399</Paragraphs>
  <Slides>37</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vt:lpstr>
      <vt:lpstr>PNP2 Delay Analysis</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Network Application Fault/Anomaly Classification</vt:lpstr>
      <vt:lpstr>Conclusions and Future Work</vt:lpstr>
      <vt:lpstr>Publications</vt:lpstr>
      <vt:lpstr>References</vt:lpstr>
      <vt:lpstr>Questions?</vt:lpstr>
      <vt:lpstr>PNP2 Network Applications Testbed</vt:lpstr>
      <vt:lpstr>Generation of Application Network Profiles from Business Logic Models (2/3)</vt:lpstr>
      <vt:lpstr>Generation of Application Network Profiles from Business Logic Models (1/3)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840</cp:revision>
  <cp:lastPrinted>2015-05-07T13:29:00Z</cp:lastPrinted>
  <dcterms:created xsi:type="dcterms:W3CDTF">2006-08-16T00:00:00Z</dcterms:created>
  <dcterms:modified xsi:type="dcterms:W3CDTF">2015-10-08T20:52:42Z</dcterms:modified>
</cp:coreProperties>
</file>